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29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49918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361780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305327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72190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A83416-768B-4D4A-8595-970BE79057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154210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A83416-768B-4D4A-8595-970BE790574E}"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206816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A83416-768B-4D4A-8595-970BE790574E}"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296065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A83416-768B-4D4A-8595-970BE790574E}"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250184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83416-768B-4D4A-8595-970BE790574E}"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344688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A83416-768B-4D4A-8595-970BE790574E}"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373809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DA83416-768B-4D4A-8595-970BE790574E}"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E97AD-134C-4B6A-AED5-754D54CCEE0B}" type="slidenum">
              <a:rPr lang="en-US" smtClean="0"/>
              <a:t>‹#›</a:t>
            </a:fld>
            <a:endParaRPr lang="en-US"/>
          </a:p>
        </p:txBody>
      </p:sp>
    </p:spTree>
    <p:extLst>
      <p:ext uri="{BB962C8B-B14F-4D97-AF65-F5344CB8AC3E}">
        <p14:creationId xmlns:p14="http://schemas.microsoft.com/office/powerpoint/2010/main" val="276430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DA83416-768B-4D4A-8595-970BE790574E}" type="datetimeFigureOut">
              <a:rPr lang="en-US" smtClean="0"/>
              <a:t>9/28/2018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07E97AD-134C-4B6A-AED5-754D54CCEE0B}" type="slidenum">
              <a:rPr lang="en-US" smtClean="0"/>
              <a:t>‹#›</a:t>
            </a:fld>
            <a:endParaRPr lang="en-US"/>
          </a:p>
        </p:txBody>
      </p:sp>
    </p:spTree>
    <p:extLst>
      <p:ext uri="{BB962C8B-B14F-4D97-AF65-F5344CB8AC3E}">
        <p14:creationId xmlns:p14="http://schemas.microsoft.com/office/powerpoint/2010/main" val="3784311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lipart&#10;&#10;Description generated with high confidence">
            <a:extLst>
              <a:ext uri="{FF2B5EF4-FFF2-40B4-BE49-F238E27FC236}">
                <a16:creationId xmlns:a16="http://schemas.microsoft.com/office/drawing/2014/main" id="{8E3F0C49-9861-46BC-A45F-46C153726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051" y="7597"/>
            <a:ext cx="1957432" cy="881988"/>
          </a:xfrm>
          <a:prstGeom prst="rect">
            <a:avLst/>
          </a:prstGeom>
        </p:spPr>
      </p:pic>
      <p:sp>
        <p:nvSpPr>
          <p:cNvPr id="11" name="TextBox 10">
            <a:extLst>
              <a:ext uri="{FF2B5EF4-FFF2-40B4-BE49-F238E27FC236}">
                <a16:creationId xmlns:a16="http://schemas.microsoft.com/office/drawing/2014/main" id="{882A9C22-1561-4D66-89B3-F00BA2748F3A}"/>
              </a:ext>
            </a:extLst>
          </p:cNvPr>
          <p:cNvSpPr txBox="1"/>
          <p:nvPr/>
        </p:nvSpPr>
        <p:spPr>
          <a:xfrm>
            <a:off x="3020333" y="978772"/>
            <a:ext cx="2940869" cy="584775"/>
          </a:xfrm>
          <a:prstGeom prst="rect">
            <a:avLst/>
          </a:prstGeom>
          <a:noFill/>
        </p:spPr>
        <p:txBody>
          <a:bodyPr wrap="none" rtlCol="0">
            <a:spAutoFit/>
          </a:bodyPr>
          <a:lstStyle/>
          <a:p>
            <a:pPr algn="ctr"/>
            <a:r>
              <a:rPr lang="it-IT" sz="1600" b="1" spc="120" dirty="0">
                <a:solidFill>
                  <a:srgbClr val="990000"/>
                </a:solidFill>
                <a:latin typeface="Garamond" panose="02020404030301010803" pitchFamily="18" charset="0"/>
              </a:rPr>
              <a:t>Colledilà Chianti Classico</a:t>
            </a:r>
          </a:p>
          <a:p>
            <a:pPr algn="ctr"/>
            <a:r>
              <a:rPr lang="it-IT" sz="1600" b="1" spc="120" dirty="0">
                <a:solidFill>
                  <a:srgbClr val="990000"/>
                </a:solidFill>
                <a:latin typeface="Garamond" panose="02020404030301010803" pitchFamily="18" charset="0"/>
              </a:rPr>
              <a:t>Gran Selezione DOCG 2015</a:t>
            </a:r>
            <a:endParaRPr lang="en-US" sz="1600" b="1" spc="120" dirty="0">
              <a:solidFill>
                <a:srgbClr val="990000"/>
              </a:solidFill>
              <a:latin typeface="Garamond" panose="02020404030301010803" pitchFamily="18" charset="0"/>
            </a:endParaRPr>
          </a:p>
        </p:txBody>
      </p:sp>
      <p:pic>
        <p:nvPicPr>
          <p:cNvPr id="16" name="Picture 15" descr="A bottle of wine&#10;&#10;Description generated with very high confidence">
            <a:extLst>
              <a:ext uri="{FF2B5EF4-FFF2-40B4-BE49-F238E27FC236}">
                <a16:creationId xmlns:a16="http://schemas.microsoft.com/office/drawing/2014/main" id="{225BD887-7A44-4051-8F83-EEA2778F498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0867" y="-333444"/>
            <a:ext cx="5350980" cy="9810887"/>
          </a:xfrm>
          <a:prstGeom prst="rect">
            <a:avLst/>
          </a:prstGeom>
        </p:spPr>
      </p:pic>
      <p:sp>
        <p:nvSpPr>
          <p:cNvPr id="39" name="TextBox 38">
            <a:extLst>
              <a:ext uri="{FF2B5EF4-FFF2-40B4-BE49-F238E27FC236}">
                <a16:creationId xmlns:a16="http://schemas.microsoft.com/office/drawing/2014/main" id="{ED54D89C-A238-4475-9F78-1EC4EF19B818}"/>
              </a:ext>
            </a:extLst>
          </p:cNvPr>
          <p:cNvSpPr txBox="1"/>
          <p:nvPr/>
        </p:nvSpPr>
        <p:spPr>
          <a:xfrm>
            <a:off x="2207941" y="1579393"/>
            <a:ext cx="4565652" cy="7663636"/>
          </a:xfrm>
          <a:prstGeom prst="rect">
            <a:avLst/>
          </a:prstGeom>
          <a:noFill/>
        </p:spPr>
        <p:txBody>
          <a:bodyPr wrap="square" rtlCol="0">
            <a:spAutoFit/>
          </a:bodyPr>
          <a:lstStyle/>
          <a:p>
            <a:pPr algn="ctr"/>
            <a:r>
              <a:rPr lang="en-US" sz="1200" b="1" dirty="0">
                <a:latin typeface="Garamond" panose="02020404030301010803" pitchFamily="18" charset="0"/>
              </a:rPr>
              <a:t>GROWING SEASON</a:t>
            </a:r>
            <a:endParaRPr lang="en-US" sz="1200" dirty="0">
              <a:latin typeface="Garamond" panose="02020404030301010803" pitchFamily="18" charset="0"/>
            </a:endParaRPr>
          </a:p>
          <a:p>
            <a:pPr algn="ctr"/>
            <a:r>
              <a:rPr lang="en-US" sz="1200" dirty="0">
                <a:latin typeface="Garamond" panose="02020404030301010803" pitchFamily="18" charset="0"/>
              </a:rPr>
              <a:t>The growing season of 2014/2015 was quite regular without extreme events. Winter was mild with temperatures at freezing only during the end of December and for parts January and February. Although a little cold at the beginning, Spring also showed average temperatures followed by a warm May and June which favored a perfect flowering and </a:t>
            </a:r>
            <a:r>
              <a:rPr lang="en-US" sz="1200" dirty="0" err="1">
                <a:latin typeface="Garamond" panose="02020404030301010803" pitchFamily="18" charset="0"/>
              </a:rPr>
              <a:t>veraison</a:t>
            </a:r>
            <a:r>
              <a:rPr lang="en-US" sz="1200" dirty="0">
                <a:latin typeface="Garamond" panose="02020404030301010803" pitchFamily="18" charset="0"/>
              </a:rPr>
              <a:t>. Rainfall was not excessive at only about six inches. Summer began early with high temperatures by the end of June recorded at peaks between 93°F and 95°F. July was also particularly warm with peaks at around 104°F. Rainfall was scarce at approximately four inches, but ample water supplies during the Winter and Spring months prevented drought stress. September and October showed perfect weather conditions with significant day-to-night temperature ranges favoring the accumulation of color and polyphenols in the grapes.</a:t>
            </a:r>
          </a:p>
          <a:p>
            <a:pPr algn="ctr"/>
            <a:endParaRPr lang="en-US" sz="1200" b="1" dirty="0">
              <a:latin typeface="Garamond" panose="02020404030301010803" pitchFamily="18" charset="0"/>
            </a:endParaRPr>
          </a:p>
          <a:p>
            <a:pPr algn="ctr"/>
            <a:r>
              <a:rPr lang="en-US" sz="1200" b="1" dirty="0">
                <a:latin typeface="Garamond" panose="02020404030301010803" pitchFamily="18" charset="0"/>
              </a:rPr>
              <a:t>VINYARD</a:t>
            </a:r>
          </a:p>
          <a:p>
            <a:pPr algn="ctr"/>
            <a:r>
              <a:rPr lang="en-US" sz="1200" dirty="0">
                <a:latin typeface="Garamond" panose="02020404030301010803" pitchFamily="18" charset="0"/>
              </a:rPr>
              <a:t>Located in one of the most beautiful areas of the estate, this vineyard sits at an elevation of 1,200 feet and faces southwest. The land is Paleocene-Eocene and is part of the geological formation Monte Morello. This soil is brown with a fine, clay structure, has a very chalky sub-alkaline pH; contains little organic content; and is well drained with many stones </a:t>
            </a:r>
            <a:r>
              <a:rPr lang="en-US" sz="1200" dirty="0" err="1">
                <a:latin typeface="Garamond" panose="02020404030301010803" pitchFamily="18" charset="0"/>
              </a:rPr>
              <a:t>featruing</a:t>
            </a:r>
            <a:r>
              <a:rPr lang="en-US" sz="1200" dirty="0">
                <a:latin typeface="Garamond" panose="02020404030301010803" pitchFamily="18" charset="0"/>
              </a:rPr>
              <a:t> average water-holding capacity</a:t>
            </a:r>
          </a:p>
          <a:p>
            <a:pPr algn="ctr"/>
            <a:r>
              <a:rPr lang="en-US" sz="1200" dirty="0">
                <a:latin typeface="Garamond" panose="02020404030301010803" pitchFamily="18" charset="0"/>
              </a:rPr>
              <a:t>. </a:t>
            </a:r>
          </a:p>
          <a:p>
            <a:pPr algn="ctr"/>
            <a:r>
              <a:rPr lang="en-US" sz="1200" b="1" dirty="0">
                <a:latin typeface="Garamond" panose="02020404030301010803" pitchFamily="18" charset="0"/>
              </a:rPr>
              <a:t>TASTING NOTES</a:t>
            </a:r>
          </a:p>
          <a:p>
            <a:pPr algn="ctr"/>
            <a:r>
              <a:rPr lang="en-US" sz="1200" dirty="0">
                <a:latin typeface="Garamond" panose="02020404030301010803" pitchFamily="18" charset="0"/>
              </a:rPr>
              <a:t>Delicate in ruby red color with a complex nose and an elegantly subtle yet persistent finish this balanced wine expresses all the characteristics of Sangiovese. It is full with aromas of violet and iris coupled with ripe red fruits and plum followed by whispers of white pepper which give way to a full, velvety mouthfeel with soft tannins.</a:t>
            </a:r>
          </a:p>
          <a:p>
            <a:pPr algn="ctr"/>
            <a:endParaRPr lang="en-US" sz="1200" dirty="0">
              <a:latin typeface="Garamond" panose="02020404030301010803" pitchFamily="18" charset="0"/>
            </a:endParaRPr>
          </a:p>
          <a:p>
            <a:pPr algn="ctr"/>
            <a:r>
              <a:rPr lang="en-US" sz="1200" b="1" dirty="0">
                <a:latin typeface="Garamond" panose="02020404030301010803" pitchFamily="18" charset="0"/>
              </a:rPr>
              <a:t>GRAPE VARIETIES</a:t>
            </a:r>
          </a:p>
          <a:p>
            <a:pPr algn="ctr"/>
            <a:r>
              <a:rPr lang="en-US" sz="1200" dirty="0">
                <a:latin typeface="Garamond" panose="02020404030301010803" pitchFamily="18" charset="0"/>
              </a:rPr>
              <a:t>100% Sangiovese </a:t>
            </a:r>
          </a:p>
          <a:p>
            <a:pPr algn="ctr"/>
            <a:endParaRPr lang="en-US" sz="1200" dirty="0">
              <a:latin typeface="Garamond" panose="02020404030301010803" pitchFamily="18" charset="0"/>
            </a:endParaRPr>
          </a:p>
          <a:p>
            <a:pPr algn="ctr"/>
            <a:r>
              <a:rPr lang="en-US" sz="1200" b="1" dirty="0">
                <a:latin typeface="Garamond" panose="02020404030301010803" pitchFamily="18" charset="0"/>
              </a:rPr>
              <a:t>WINEMAKING NOTES</a:t>
            </a:r>
            <a:endParaRPr lang="en-US" sz="1200" dirty="0">
              <a:latin typeface="Garamond" panose="02020404030301010803" pitchFamily="18" charset="0"/>
            </a:endParaRPr>
          </a:p>
          <a:p>
            <a:pPr algn="ctr"/>
            <a:r>
              <a:rPr lang="en-US" sz="1200" dirty="0">
                <a:latin typeface="Garamond" panose="02020404030301010803" pitchFamily="18" charset="0"/>
              </a:rPr>
              <a:t>Thermo-regulated fermentation between 75.2°F and 80°F in stainless steel. Maceration takes around 16 – 18 days during which a soft pressure is carried out every day.</a:t>
            </a:r>
          </a:p>
          <a:p>
            <a:pPr algn="ctr"/>
            <a:endParaRPr lang="en-US" sz="1200" dirty="0">
              <a:latin typeface="Garamond" panose="02020404030301010803" pitchFamily="18" charset="0"/>
            </a:endParaRPr>
          </a:p>
          <a:p>
            <a:pPr algn="ctr"/>
            <a:r>
              <a:rPr lang="en-US" sz="1200" b="1" dirty="0">
                <a:latin typeface="Garamond" panose="02020404030301010803" pitchFamily="18" charset="0"/>
              </a:rPr>
              <a:t>AGING</a:t>
            </a:r>
            <a:endParaRPr lang="en-US" sz="1200" dirty="0">
              <a:latin typeface="Garamond" panose="02020404030301010803" pitchFamily="18" charset="0"/>
            </a:endParaRPr>
          </a:p>
          <a:p>
            <a:pPr algn="ctr"/>
            <a:r>
              <a:rPr lang="en-US" sz="1200" dirty="0">
                <a:latin typeface="Garamond" panose="02020404030301010803" pitchFamily="18" charset="0"/>
              </a:rPr>
              <a:t>In French </a:t>
            </a:r>
            <a:r>
              <a:rPr lang="en-US" sz="1200" dirty="0" err="1">
                <a:latin typeface="Garamond" panose="02020404030301010803" pitchFamily="18" charset="0"/>
              </a:rPr>
              <a:t>barriques</a:t>
            </a:r>
            <a:r>
              <a:rPr lang="en-US" sz="1200" dirty="0">
                <a:latin typeface="Garamond" panose="02020404030301010803" pitchFamily="18" charset="0"/>
              </a:rPr>
              <a:t> and 40% new </a:t>
            </a:r>
            <a:r>
              <a:rPr lang="en-US" sz="1200" dirty="0" err="1">
                <a:latin typeface="Garamond" panose="02020404030301010803" pitchFamily="18" charset="0"/>
              </a:rPr>
              <a:t>tonneaux</a:t>
            </a:r>
            <a:r>
              <a:rPr lang="en-US" sz="1200" dirty="0">
                <a:latin typeface="Garamond" panose="02020404030301010803" pitchFamily="18" charset="0"/>
              </a:rPr>
              <a:t> for 21 months.</a:t>
            </a:r>
          </a:p>
        </p:txBody>
      </p:sp>
    </p:spTree>
    <p:extLst>
      <p:ext uri="{BB962C8B-B14F-4D97-AF65-F5344CB8AC3E}">
        <p14:creationId xmlns:p14="http://schemas.microsoft.com/office/powerpoint/2010/main" val="22125484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TotalTime>
  <Words>235</Words>
  <Application>Microsoft Office PowerPoint</Application>
  <PresentationFormat>On-screen Show (4:3)</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Dadesho</dc:creator>
  <cp:lastModifiedBy>Jennifer Dadesho</cp:lastModifiedBy>
  <cp:revision>28</cp:revision>
  <cp:lastPrinted>2018-07-17T23:47:37Z</cp:lastPrinted>
  <dcterms:created xsi:type="dcterms:W3CDTF">2018-07-13T20:04:36Z</dcterms:created>
  <dcterms:modified xsi:type="dcterms:W3CDTF">2018-09-28T20:45:05Z</dcterms:modified>
</cp:coreProperties>
</file>